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609" r:id="rId1"/>
  </p:sldMasterIdLst>
  <p:sldIdLst>
    <p:sldId id="256" r:id="rId2"/>
    <p:sldId id="258" r:id="rId3"/>
    <p:sldId id="259" r:id="rId4"/>
    <p:sldId id="260" r:id="rId5"/>
    <p:sldId id="261" r:id="rId6"/>
    <p:sldId id="262" r:id="rId7"/>
    <p:sldId id="264" r:id="rId8"/>
    <p:sldId id="266" r:id="rId9"/>
    <p:sldId id="267" r:id="rId10"/>
    <p:sldId id="268" r:id="rId11"/>
    <p:sldId id="269" r:id="rId12"/>
    <p:sldId id="271"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35"/>
    <p:restoredTop sz="94583"/>
  </p:normalViewPr>
  <p:slideViewPr>
    <p:cSldViewPr snapToGrid="0">
      <p:cViewPr varScale="1">
        <p:scale>
          <a:sx n="104" d="100"/>
          <a:sy n="104" d="100"/>
        </p:scale>
        <p:origin x="232"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nl-NL"/>
              <a:t>Klik om stijl te bewerken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377657FF-5C41-CE4D-848A-3412C0D0D104}" type="datetimeFigureOut">
              <a:rPr lang="nl-NL" smtClean="0"/>
              <a:t>02-06-2025</a:t>
            </a:fld>
            <a:endParaRPr lang="nl-NL"/>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nl-NL"/>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D7B7481-9FBB-B84F-9CA0-3B6157D4721E}" type="slidenum">
              <a:rPr lang="nl-NL" smtClean="0"/>
              <a:t>‹nr.›</a:t>
            </a:fld>
            <a:endParaRPr lang="nl-NL"/>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009228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377657FF-5C41-CE4D-848A-3412C0D0D104}" type="datetimeFigureOut">
              <a:rPr lang="nl-NL" smtClean="0"/>
              <a:t>02-06-2025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D7B7481-9FBB-B84F-9CA0-3B6157D4721E}" type="slidenum">
              <a:rPr lang="nl-NL" smtClean="0"/>
              <a:t>‹nr.›</a:t>
            </a:fld>
            <a:endParaRPr lang="nl-NL"/>
          </a:p>
        </p:txBody>
      </p:sp>
    </p:spTree>
    <p:extLst>
      <p:ext uri="{BB962C8B-B14F-4D97-AF65-F5344CB8AC3E}">
        <p14:creationId xmlns:p14="http://schemas.microsoft.com/office/powerpoint/2010/main" val="1190170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377657FF-5C41-CE4D-848A-3412C0D0D104}" type="datetimeFigureOut">
              <a:rPr lang="nl-NL" smtClean="0"/>
              <a:t>02-06-2025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D7B7481-9FBB-B84F-9CA0-3B6157D4721E}" type="slidenum">
              <a:rPr lang="nl-NL" smtClean="0"/>
              <a:t>‹nr.›</a:t>
            </a:fld>
            <a:endParaRPr lang="nl-NL"/>
          </a:p>
        </p:txBody>
      </p:sp>
    </p:spTree>
    <p:extLst>
      <p:ext uri="{BB962C8B-B14F-4D97-AF65-F5344CB8AC3E}">
        <p14:creationId xmlns:p14="http://schemas.microsoft.com/office/powerpoint/2010/main" val="322390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377657FF-5C41-CE4D-848A-3412C0D0D104}" type="datetimeFigureOut">
              <a:rPr lang="nl-NL" smtClean="0"/>
              <a:t>02-06-2025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D7B7481-9FBB-B84F-9CA0-3B6157D4721E}" type="slidenum">
              <a:rPr lang="nl-NL" smtClean="0"/>
              <a:t>‹nr.›</a:t>
            </a:fld>
            <a:endParaRPr lang="nl-NL"/>
          </a:p>
        </p:txBody>
      </p:sp>
    </p:spTree>
    <p:extLst>
      <p:ext uri="{BB962C8B-B14F-4D97-AF65-F5344CB8AC3E}">
        <p14:creationId xmlns:p14="http://schemas.microsoft.com/office/powerpoint/2010/main" val="2626780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nl-NL"/>
              <a:t>Klik om stijl te bewerken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377657FF-5C41-CE4D-848A-3412C0D0D104}" type="datetimeFigureOut">
              <a:rPr lang="nl-NL" smtClean="0"/>
              <a:t>02-06-2025</a:t>
            </a:fld>
            <a:endParaRPr lang="nl-NL"/>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nl-NL"/>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CD7B7481-9FBB-B84F-9CA0-3B6157D4721E}" type="slidenum">
              <a:rPr lang="nl-NL" smtClean="0"/>
              <a:t>‹nr.›</a:t>
            </a:fld>
            <a:endParaRPr lang="nl-NL"/>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165741378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nl-NL"/>
              <a:t>Klik om stijl te bewerken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377657FF-5C41-CE4D-848A-3412C0D0D104}" type="datetimeFigureOut">
              <a:rPr lang="nl-NL" smtClean="0"/>
              <a:t>02-06-2025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D7B7481-9FBB-B84F-9CA0-3B6157D4721E}" type="slidenum">
              <a:rPr lang="nl-NL" smtClean="0"/>
              <a:t>‹nr.›</a:t>
            </a:fld>
            <a:endParaRPr lang="nl-NL"/>
          </a:p>
        </p:txBody>
      </p:sp>
    </p:spTree>
    <p:extLst>
      <p:ext uri="{BB962C8B-B14F-4D97-AF65-F5344CB8AC3E}">
        <p14:creationId xmlns:p14="http://schemas.microsoft.com/office/powerpoint/2010/main" val="4120611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nl-NL"/>
              <a:t>Klik om stijl te bewerken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377657FF-5C41-CE4D-848A-3412C0D0D104}" type="datetimeFigureOut">
              <a:rPr lang="nl-NL" smtClean="0"/>
              <a:t>02-06-2025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CD7B7481-9FBB-B84F-9CA0-3B6157D4721E}" type="slidenum">
              <a:rPr lang="nl-NL" smtClean="0"/>
              <a:t>‹nr.›</a:t>
            </a:fld>
            <a:endParaRPr lang="nl-NL"/>
          </a:p>
        </p:txBody>
      </p:sp>
    </p:spTree>
    <p:extLst>
      <p:ext uri="{BB962C8B-B14F-4D97-AF65-F5344CB8AC3E}">
        <p14:creationId xmlns:p14="http://schemas.microsoft.com/office/powerpoint/2010/main" val="1592499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377657FF-5C41-CE4D-848A-3412C0D0D104}" type="datetimeFigureOut">
              <a:rPr lang="nl-NL" smtClean="0"/>
              <a:t>02-06-2025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CD7B7481-9FBB-B84F-9CA0-3B6157D4721E}" type="slidenum">
              <a:rPr lang="nl-NL" smtClean="0"/>
              <a:t>‹nr.›</a:t>
            </a:fld>
            <a:endParaRPr lang="nl-NL"/>
          </a:p>
        </p:txBody>
      </p:sp>
    </p:spTree>
    <p:extLst>
      <p:ext uri="{BB962C8B-B14F-4D97-AF65-F5344CB8AC3E}">
        <p14:creationId xmlns:p14="http://schemas.microsoft.com/office/powerpoint/2010/main" val="2606922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7657FF-5C41-CE4D-848A-3412C0D0D104}" type="datetimeFigureOut">
              <a:rPr lang="nl-NL" smtClean="0"/>
              <a:t>02-06-2025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CD7B7481-9FBB-B84F-9CA0-3B6157D4721E}" type="slidenum">
              <a:rPr lang="nl-NL" smtClean="0"/>
              <a:t>‹nr.›</a:t>
            </a:fld>
            <a:endParaRPr lang="nl-NL"/>
          </a:p>
        </p:txBody>
      </p:sp>
    </p:spTree>
    <p:extLst>
      <p:ext uri="{BB962C8B-B14F-4D97-AF65-F5344CB8AC3E}">
        <p14:creationId xmlns:p14="http://schemas.microsoft.com/office/powerpoint/2010/main" val="2562041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nl-NL"/>
              <a:t>Klik om stijl te bewerken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77657FF-5C41-CE4D-848A-3412C0D0D104}" type="datetimeFigureOut">
              <a:rPr lang="nl-NL" smtClean="0"/>
              <a:t>02-06-2025</a:t>
            </a:fld>
            <a:endParaRPr lang="nl-NL"/>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nl-NL"/>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D7B7481-9FBB-B84F-9CA0-3B6157D4721E}" type="slidenum">
              <a:rPr lang="nl-NL" smtClean="0"/>
              <a:t>‹nr.›</a:t>
            </a:fld>
            <a:endParaRPr lang="nl-NL"/>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69139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nl-NL"/>
              <a:t>Klik om stijl te bewerken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77657FF-5C41-CE4D-848A-3412C0D0D104}" type="datetimeFigureOut">
              <a:rPr lang="nl-NL" smtClean="0"/>
              <a:t>02-06-2025</a:t>
            </a:fld>
            <a:endParaRPr lang="nl-NL"/>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nl-NL"/>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D7B7481-9FBB-B84F-9CA0-3B6157D4721E}" type="slidenum">
              <a:rPr lang="nl-NL" smtClean="0"/>
              <a:t>‹nr.›</a:t>
            </a:fld>
            <a:endParaRPr lang="nl-NL"/>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08745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377657FF-5C41-CE4D-848A-3412C0D0D104}" type="datetimeFigureOut">
              <a:rPr lang="nl-NL" smtClean="0"/>
              <a:t>02-06-2025</a:t>
            </a:fld>
            <a:endParaRPr lang="nl-NL"/>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nl-NL"/>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CD7B7481-9FBB-B84F-9CA0-3B6157D4721E}" type="slidenum">
              <a:rPr lang="nl-NL" smtClean="0"/>
              <a:t>‹nr.›</a:t>
            </a:fld>
            <a:endParaRPr lang="nl-NL"/>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77463737"/>
      </p:ext>
    </p:extLst>
  </p:cSld>
  <p:clrMap bg1="lt1" tx1="dk1" bg2="lt2" tx2="dk2" accent1="accent1" accent2="accent2" accent3="accent3" accent4="accent4" accent5="accent5" accent6="accent6" hlink="hlink" folHlink="folHlink"/>
  <p:sldLayoutIdLst>
    <p:sldLayoutId id="2147484610" r:id="rId1"/>
    <p:sldLayoutId id="2147484611" r:id="rId2"/>
    <p:sldLayoutId id="2147484612" r:id="rId3"/>
    <p:sldLayoutId id="2147484613" r:id="rId4"/>
    <p:sldLayoutId id="2147484614" r:id="rId5"/>
    <p:sldLayoutId id="2147484615" r:id="rId6"/>
    <p:sldLayoutId id="2147484616" r:id="rId7"/>
    <p:sldLayoutId id="2147484617" r:id="rId8"/>
    <p:sldLayoutId id="2147484618" r:id="rId9"/>
    <p:sldLayoutId id="2147484619" r:id="rId10"/>
    <p:sldLayoutId id="2147484620"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4438B3-3507-63DE-0679-B2A2D86C0404}"/>
              </a:ext>
            </a:extLst>
          </p:cNvPr>
          <p:cNvSpPr>
            <a:spLocks noGrp="1"/>
          </p:cNvSpPr>
          <p:nvPr>
            <p:ph type="ctrTitle"/>
          </p:nvPr>
        </p:nvSpPr>
        <p:spPr/>
        <p:txBody>
          <a:bodyPr/>
          <a:lstStyle/>
          <a:p>
            <a:r>
              <a:rPr lang="nl-NL" dirty="0"/>
              <a:t>Intervisie methoden</a:t>
            </a:r>
          </a:p>
        </p:txBody>
      </p:sp>
      <p:sp>
        <p:nvSpPr>
          <p:cNvPr id="3" name="Ondertitel 2">
            <a:extLst>
              <a:ext uri="{FF2B5EF4-FFF2-40B4-BE49-F238E27FC236}">
                <a16:creationId xmlns:a16="http://schemas.microsoft.com/office/drawing/2014/main" id="{C5C05214-9FDC-40EB-1B5E-5429A3F35188}"/>
              </a:ext>
            </a:extLst>
          </p:cNvPr>
          <p:cNvSpPr>
            <a:spLocks noGrp="1"/>
          </p:cNvSpPr>
          <p:nvPr>
            <p:ph type="subTitle" idx="1"/>
          </p:nvPr>
        </p:nvSpPr>
        <p:spPr/>
        <p:txBody>
          <a:bodyPr/>
          <a:lstStyle/>
          <a:p>
            <a:r>
              <a:rPr lang="nl-NL" dirty="0"/>
              <a:t>Jolanda van Dieren</a:t>
            </a:r>
          </a:p>
          <a:p>
            <a:r>
              <a:rPr lang="nl-NL" dirty="0"/>
              <a:t>Wantij coaching</a:t>
            </a:r>
          </a:p>
        </p:txBody>
      </p:sp>
    </p:spTree>
    <p:extLst>
      <p:ext uri="{BB962C8B-B14F-4D97-AF65-F5344CB8AC3E}">
        <p14:creationId xmlns:p14="http://schemas.microsoft.com/office/powerpoint/2010/main" val="3467686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ZES DENKHOEDEN</a:t>
            </a:r>
            <a:endParaRPr lang="nl-NL" dirty="0"/>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pic>
        <p:nvPicPr>
          <p:cNvPr id="12290" name="Picture 2">
            <a:extLst>
              <a:ext uri="{FF2B5EF4-FFF2-40B4-BE49-F238E27FC236}">
                <a16:creationId xmlns:a16="http://schemas.microsoft.com/office/drawing/2014/main" id="{A7C23A84-1885-4E17-C09F-F8EC50A2BA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2333" y="2128148"/>
            <a:ext cx="9900665" cy="35071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6367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ZES DENKHOEDEN</a:t>
            </a:r>
            <a:endParaRPr lang="nl-NL" dirty="0"/>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pic>
        <p:nvPicPr>
          <p:cNvPr id="13314" name="Picture 2">
            <a:extLst>
              <a:ext uri="{FF2B5EF4-FFF2-40B4-BE49-F238E27FC236}">
                <a16:creationId xmlns:a16="http://schemas.microsoft.com/office/drawing/2014/main" id="{1A748EE1-7304-CEC8-3DB8-5934AC9A18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9697" y="1963411"/>
            <a:ext cx="10072605" cy="3552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8741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ZES DENKHOEDEN</a:t>
            </a:r>
            <a:endParaRPr lang="nl-NL" dirty="0"/>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pic>
        <p:nvPicPr>
          <p:cNvPr id="15362" name="Picture 2">
            <a:extLst>
              <a:ext uri="{FF2B5EF4-FFF2-40B4-BE49-F238E27FC236}">
                <a16:creationId xmlns:a16="http://schemas.microsoft.com/office/drawing/2014/main" id="{58A4C630-EE04-9845-4E4E-184B4F8E1A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599" y="2006599"/>
            <a:ext cx="9006289" cy="31620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3858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SOCRATISCHE METHODE</a:t>
            </a:r>
            <a:endParaRPr lang="nl-NL" dirty="0"/>
          </a:p>
        </p:txBody>
      </p:sp>
      <p:sp>
        <p:nvSpPr>
          <p:cNvPr id="3" name="Tijdelijke aanduiding voor inhoud 2">
            <a:extLst>
              <a:ext uri="{FF2B5EF4-FFF2-40B4-BE49-F238E27FC236}">
                <a16:creationId xmlns:a16="http://schemas.microsoft.com/office/drawing/2014/main" id="{11435CCA-4529-8ACC-8D97-3C3B127DA39B}"/>
              </a:ext>
            </a:extLst>
          </p:cNvPr>
          <p:cNvSpPr>
            <a:spLocks noGrp="1"/>
          </p:cNvSpPr>
          <p:nvPr>
            <p:ph sz="half" idx="1"/>
          </p:nvPr>
        </p:nvSpPr>
        <p:spPr>
          <a:xfrm>
            <a:off x="1285103" y="2579302"/>
            <a:ext cx="3842951" cy="1819447"/>
          </a:xfrm>
        </p:spPr>
        <p:txBody>
          <a:bodyPr>
            <a:normAutofit fontScale="92500" lnSpcReduction="10000"/>
          </a:bodyPr>
          <a:lstStyle/>
          <a:p>
            <a:pPr marL="0" indent="0" algn="ctr">
              <a:buNone/>
            </a:pPr>
            <a:r>
              <a:rPr lang="nl-NL" sz="2400" i="1" dirty="0">
                <a:solidFill>
                  <a:srgbClr val="000000"/>
                </a:solidFill>
                <a:effectLst/>
                <a:latin typeface="Arial" panose="020B0604020202020204" pitchFamily="34" charset="0"/>
              </a:rPr>
              <a:t>Oefening voor de deelnemers om vragen te stellen die de casus inbrenger aan het denken zet.. zonder met oplossingen te komen</a:t>
            </a:r>
          </a:p>
          <a:p>
            <a:pPr marL="0" indent="0" algn="ctr">
              <a:buNone/>
            </a:pPr>
            <a:endParaRPr lang="nl-NL" sz="2800" i="1" dirty="0"/>
          </a:p>
        </p:txBody>
      </p:sp>
      <p:sp>
        <p:nvSpPr>
          <p:cNvPr id="4" name="Tijdelijke aanduiding voor inhoud 3">
            <a:extLst>
              <a:ext uri="{FF2B5EF4-FFF2-40B4-BE49-F238E27FC236}">
                <a16:creationId xmlns:a16="http://schemas.microsoft.com/office/drawing/2014/main" id="{B36CBA5A-47EF-3601-10D2-45A862510DF6}"/>
              </a:ext>
            </a:extLst>
          </p:cNvPr>
          <p:cNvSpPr>
            <a:spLocks noGrp="1"/>
          </p:cNvSpPr>
          <p:nvPr>
            <p:ph sz="half" idx="2"/>
          </p:nvPr>
        </p:nvSpPr>
        <p:spPr>
          <a:xfrm>
            <a:off x="5654493" y="2056092"/>
            <a:ext cx="6158566" cy="4653627"/>
          </a:xfrm>
        </p:spPr>
        <p:txBody>
          <a:bodyPr>
            <a:noAutofit/>
          </a:bodyPr>
          <a:lstStyle/>
          <a:p>
            <a:r>
              <a:rPr lang="nl-NL" sz="1000" b="1" dirty="0">
                <a:effectLst/>
                <a:latin typeface="Helvetica" pitchFamily="2" charset="0"/>
              </a:rPr>
              <a:t>Stap 1 </a:t>
            </a:r>
            <a:r>
              <a:rPr lang="nl-NL" sz="1000" dirty="0">
                <a:effectLst/>
                <a:latin typeface="Helvetica" pitchFamily="2" charset="0"/>
              </a:rPr>
              <a:t>• De casus inbrenger licht de situatie en het probleem toe. </a:t>
            </a:r>
          </a:p>
          <a:p>
            <a:r>
              <a:rPr lang="nl-NL" sz="1000" b="1" dirty="0">
                <a:effectLst/>
                <a:latin typeface="Helvetica" pitchFamily="2" charset="0"/>
              </a:rPr>
              <a:t>Stap 2 </a:t>
            </a:r>
            <a:r>
              <a:rPr lang="nl-NL" sz="1000" dirty="0">
                <a:effectLst/>
                <a:latin typeface="Helvetica" pitchFamily="2" charset="0"/>
              </a:rPr>
              <a:t>• De deelnemers formuleren 3 open vragen en schrijven deze op een post-it</a:t>
            </a:r>
            <a:endParaRPr lang="nl-NL" sz="1000" i="0" dirty="0">
              <a:effectLst/>
              <a:latin typeface="Helvetica" pitchFamily="2" charset="0"/>
            </a:endParaRPr>
          </a:p>
          <a:p>
            <a:r>
              <a:rPr lang="nl-NL" sz="1000" b="1" dirty="0">
                <a:effectLst/>
                <a:latin typeface="Helvetica" pitchFamily="2" charset="0"/>
              </a:rPr>
              <a:t>Stap 3 </a:t>
            </a:r>
            <a:r>
              <a:rPr lang="nl-NL" sz="1000" dirty="0">
                <a:effectLst/>
                <a:latin typeface="Helvetica" pitchFamily="2" charset="0"/>
              </a:rPr>
              <a:t>• De casus inbrenger maakt 3 kolommen: warm, koud en neutraal. </a:t>
            </a:r>
            <a:r>
              <a:rPr lang="nl-NL" sz="1000" dirty="0">
                <a:solidFill>
                  <a:srgbClr val="000000"/>
                </a:solidFill>
                <a:effectLst/>
                <a:latin typeface="Helvetica" pitchFamily="2" charset="0"/>
              </a:rPr>
              <a:t>Warm is: een eyeopener, een nieuwe vraag om over na te denken. Koud is: een vraag die hij zich al lang gesteld heeft en ook het antwoord al op weet. Neutraal is: een nieuwe vraag waarvan de inbrenger nog niet precies weet wat hij er mee kan. De indeling in 3 kolommen doet de inbrenger hardop zodat de deelnemers hem kunnen volgen</a:t>
            </a:r>
          </a:p>
          <a:p>
            <a:r>
              <a:rPr lang="nl-NL" sz="1000" b="1" dirty="0">
                <a:effectLst/>
                <a:latin typeface="Helvetica" pitchFamily="2" charset="0"/>
              </a:rPr>
              <a:t>Stap 4 </a:t>
            </a:r>
            <a:r>
              <a:rPr lang="nl-NL" sz="1000" dirty="0">
                <a:effectLst/>
                <a:latin typeface="Helvetica" pitchFamily="2" charset="0"/>
              </a:rPr>
              <a:t>• </a:t>
            </a:r>
            <a:r>
              <a:rPr lang="nl-NL" sz="1000" dirty="0">
                <a:solidFill>
                  <a:srgbClr val="000000"/>
                </a:solidFill>
                <a:effectLst/>
                <a:latin typeface="Helvetica" pitchFamily="2" charset="0"/>
              </a:rPr>
              <a:t>De inbrenger beantwoordt alle vragen. Hij mag er ook voor kiezen alleen de warme en neutrale vragen te beantwoorden.</a:t>
            </a:r>
          </a:p>
          <a:p>
            <a:r>
              <a:rPr lang="nl-NL" sz="1000" b="1" dirty="0">
                <a:effectLst/>
                <a:latin typeface="Helvetica" pitchFamily="2" charset="0"/>
              </a:rPr>
              <a:t>Stap 5 </a:t>
            </a:r>
            <a:r>
              <a:rPr lang="nl-NL" sz="1000" dirty="0">
                <a:effectLst/>
                <a:latin typeface="Helvetica" pitchFamily="2" charset="0"/>
              </a:rPr>
              <a:t>• stap 2, </a:t>
            </a:r>
            <a:r>
              <a:rPr lang="nl-NL" sz="1000" dirty="0">
                <a:solidFill>
                  <a:srgbClr val="000000"/>
                </a:solidFill>
                <a:effectLst/>
                <a:latin typeface="Helvetica" pitchFamily="2" charset="0"/>
              </a:rPr>
              <a:t>3 en 4 worden herhaald. Deze stap is facultatief </a:t>
            </a:r>
          </a:p>
          <a:p>
            <a:r>
              <a:rPr lang="nl-NL" sz="1000" b="1" dirty="0">
                <a:effectLst/>
                <a:latin typeface="Helvetica" pitchFamily="2" charset="0"/>
              </a:rPr>
              <a:t>Stap 6 </a:t>
            </a:r>
            <a:r>
              <a:rPr lang="nl-NL" sz="1000" dirty="0">
                <a:effectLst/>
                <a:latin typeface="Helvetica" pitchFamily="2" charset="0"/>
              </a:rPr>
              <a:t>• de deelnemers herformuleren het probleem. </a:t>
            </a:r>
            <a:r>
              <a:rPr lang="nl-NL" sz="1000" b="1" dirty="0">
                <a:solidFill>
                  <a:srgbClr val="000000"/>
                </a:solidFill>
                <a:effectLst/>
                <a:latin typeface="Helvetica" pitchFamily="2" charset="0"/>
              </a:rPr>
              <a:t> </a:t>
            </a:r>
            <a:r>
              <a:rPr lang="nl-NL" sz="1000" dirty="0">
                <a:solidFill>
                  <a:srgbClr val="000000"/>
                </a:solidFill>
                <a:effectLst/>
                <a:latin typeface="Helvetica" pitchFamily="2" charset="0"/>
              </a:rPr>
              <a:t>Dit schrijven ze op een post-it en overhandigen dit aan de casusinbrenger. Ze formuleren het probleem in de ik- vorm zodat ze zich goed kunnen inleven, alsof het hun eigen probleem is.</a:t>
            </a:r>
          </a:p>
          <a:p>
            <a:r>
              <a:rPr lang="nl-NL" sz="1000" b="1" dirty="0">
                <a:effectLst/>
                <a:latin typeface="Helvetica" pitchFamily="2" charset="0"/>
              </a:rPr>
              <a:t>Stap 7 </a:t>
            </a:r>
            <a:r>
              <a:rPr lang="nl-NL" sz="1000" dirty="0">
                <a:effectLst/>
                <a:latin typeface="Helvetica" pitchFamily="2" charset="0"/>
              </a:rPr>
              <a:t>• </a:t>
            </a:r>
            <a:r>
              <a:rPr lang="nl-NL" sz="1000" dirty="0">
                <a:solidFill>
                  <a:srgbClr val="000000"/>
                </a:solidFill>
                <a:effectLst/>
                <a:latin typeface="Helvetica" pitchFamily="2" charset="0"/>
              </a:rPr>
              <a:t>De inbrenger deelt de </a:t>
            </a:r>
            <a:r>
              <a:rPr lang="nl-NL" sz="1000" dirty="0" err="1">
                <a:solidFill>
                  <a:srgbClr val="000000"/>
                </a:solidFill>
                <a:effectLst/>
                <a:latin typeface="Helvetica" pitchFamily="2" charset="0"/>
              </a:rPr>
              <a:t>ge-herformuleerde</a:t>
            </a:r>
            <a:r>
              <a:rPr lang="nl-NL" sz="1000" dirty="0">
                <a:solidFill>
                  <a:srgbClr val="000000"/>
                </a:solidFill>
                <a:effectLst/>
                <a:latin typeface="Helvetica" pitchFamily="2" charset="0"/>
              </a:rPr>
              <a:t> problemen in drie klommen in: warm, koud, neutraal. Hij doet dit proces hardop.</a:t>
            </a:r>
          </a:p>
          <a:p>
            <a:r>
              <a:rPr lang="nl-NL" sz="1000" b="1" dirty="0">
                <a:effectLst/>
                <a:latin typeface="Helvetica" pitchFamily="2" charset="0"/>
              </a:rPr>
              <a:t>Stap 8 </a:t>
            </a:r>
            <a:r>
              <a:rPr lang="nl-NL" sz="1000" dirty="0">
                <a:effectLst/>
                <a:latin typeface="Helvetica" pitchFamily="2" charset="0"/>
              </a:rPr>
              <a:t>•</a:t>
            </a:r>
            <a:r>
              <a:rPr lang="nl-NL" sz="1000" dirty="0">
                <a:solidFill>
                  <a:srgbClr val="000000"/>
                </a:solidFill>
                <a:latin typeface="Helvetica" pitchFamily="2" charset="0"/>
              </a:rPr>
              <a:t> </a:t>
            </a:r>
            <a:r>
              <a:rPr lang="nl-NL" sz="1000" dirty="0">
                <a:solidFill>
                  <a:srgbClr val="000000"/>
                </a:solidFill>
                <a:effectLst/>
                <a:latin typeface="Helvetica" pitchFamily="2" charset="0"/>
              </a:rPr>
              <a:t>De casusinbrenger herformuleert nu zelf zijn ingebrachte probleem.</a:t>
            </a:r>
          </a:p>
          <a:p>
            <a:r>
              <a:rPr lang="nl-NL" sz="1000" b="1" dirty="0">
                <a:effectLst/>
                <a:latin typeface="Helvetica" pitchFamily="2" charset="0"/>
              </a:rPr>
              <a:t>Stap 9 </a:t>
            </a:r>
            <a:r>
              <a:rPr lang="nl-NL" sz="1000" dirty="0">
                <a:effectLst/>
                <a:latin typeface="Helvetica" pitchFamily="2" charset="0"/>
              </a:rPr>
              <a:t>• </a:t>
            </a:r>
            <a:r>
              <a:rPr lang="nl-NL" sz="1000" dirty="0">
                <a:solidFill>
                  <a:srgbClr val="000000"/>
                </a:solidFill>
                <a:effectLst/>
                <a:latin typeface="Helvetica" pitchFamily="2" charset="0"/>
              </a:rPr>
              <a:t>Deelnemers praten door over oorzaken en diagnoses. De inbrenger luistert terwijl de andere deelnemers praten over wat hun is opgevallen aan de casus en de manier waarop de inbrenger er mee is omgegaan en erover vertelt. Dit is het eerste moment waarop de deelnemers hun mening kunnen geven.</a:t>
            </a:r>
          </a:p>
          <a:p>
            <a:r>
              <a:rPr lang="nl-NL" sz="1000" b="1" dirty="0">
                <a:effectLst/>
                <a:latin typeface="Helvetica" pitchFamily="2" charset="0"/>
              </a:rPr>
              <a:t>Stap 10 </a:t>
            </a:r>
            <a:r>
              <a:rPr lang="nl-NL" sz="1000" dirty="0">
                <a:effectLst/>
                <a:latin typeface="Helvetica" pitchFamily="2" charset="0"/>
              </a:rPr>
              <a:t>• </a:t>
            </a:r>
            <a:r>
              <a:rPr lang="nl-NL" sz="1000" dirty="0">
                <a:solidFill>
                  <a:srgbClr val="000000"/>
                </a:solidFill>
                <a:effectLst/>
                <a:latin typeface="Helvetica" pitchFamily="2" charset="0"/>
              </a:rPr>
              <a:t>De casusinbrenger vertelt hoe hij het probleem gaat aanpakken</a:t>
            </a:r>
          </a:p>
          <a:p>
            <a:endParaRPr lang="nl-NL" sz="900" dirty="0">
              <a:solidFill>
                <a:srgbClr val="000000"/>
              </a:solidFill>
              <a:effectLst/>
              <a:latin typeface="Arial" panose="020B0604020202020204" pitchFamily="34" charset="0"/>
            </a:endParaRPr>
          </a:p>
          <a:p>
            <a:endParaRPr lang="nl-NL" sz="900" dirty="0">
              <a:solidFill>
                <a:srgbClr val="000000"/>
              </a:solidFill>
              <a:effectLst/>
              <a:latin typeface="Arial" panose="020B0604020202020204" pitchFamily="34" charset="0"/>
            </a:endParaRPr>
          </a:p>
          <a:p>
            <a:endParaRPr lang="nl-NL" sz="1000" dirty="0">
              <a:solidFill>
                <a:srgbClr val="000000"/>
              </a:solidFill>
              <a:effectLst/>
              <a:latin typeface="Helvetica" pitchFamily="2" charset="0"/>
            </a:endParaRPr>
          </a:p>
          <a:p>
            <a:endParaRPr lang="nl-NL" sz="1000" dirty="0">
              <a:solidFill>
                <a:srgbClr val="000000"/>
              </a:solidFill>
              <a:effectLst/>
              <a:latin typeface="Helvetica" pitchFamily="2" charset="0"/>
            </a:endParaRPr>
          </a:p>
          <a:p>
            <a:endParaRPr lang="nl-NL" sz="900" dirty="0">
              <a:solidFill>
                <a:srgbClr val="000000"/>
              </a:solidFill>
              <a:effectLst/>
              <a:latin typeface="Arial" panose="020B0604020202020204" pitchFamily="34" charset="0"/>
            </a:endParaRPr>
          </a:p>
          <a:p>
            <a:endParaRPr lang="nl-NL" sz="1000" dirty="0">
              <a:effectLst/>
              <a:latin typeface="Helvetica" pitchFamily="2" charset="0"/>
            </a:endParaRPr>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spTree>
    <p:extLst>
      <p:ext uri="{BB962C8B-B14F-4D97-AF65-F5344CB8AC3E}">
        <p14:creationId xmlns:p14="http://schemas.microsoft.com/office/powerpoint/2010/main" val="801661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RAGUSE METHODE</a:t>
            </a:r>
            <a:endParaRPr lang="nl-NL" dirty="0"/>
          </a:p>
        </p:txBody>
      </p:sp>
      <p:sp>
        <p:nvSpPr>
          <p:cNvPr id="3" name="Tijdelijke aanduiding voor inhoud 2">
            <a:extLst>
              <a:ext uri="{FF2B5EF4-FFF2-40B4-BE49-F238E27FC236}">
                <a16:creationId xmlns:a16="http://schemas.microsoft.com/office/drawing/2014/main" id="{11435CCA-4529-8ACC-8D97-3C3B127DA39B}"/>
              </a:ext>
            </a:extLst>
          </p:cNvPr>
          <p:cNvSpPr>
            <a:spLocks noGrp="1"/>
          </p:cNvSpPr>
          <p:nvPr>
            <p:ph sz="half" idx="1"/>
          </p:nvPr>
        </p:nvSpPr>
        <p:spPr>
          <a:xfrm>
            <a:off x="1371600" y="2866854"/>
            <a:ext cx="3884140" cy="1819447"/>
          </a:xfrm>
        </p:spPr>
        <p:txBody>
          <a:bodyPr>
            <a:normAutofit fontScale="62500" lnSpcReduction="20000"/>
          </a:bodyPr>
          <a:lstStyle/>
          <a:p>
            <a:pPr marL="0" indent="0" algn="ctr">
              <a:buNone/>
            </a:pPr>
            <a:r>
              <a:rPr lang="nl-NL" sz="4600" i="1" dirty="0">
                <a:effectLst/>
                <a:latin typeface="Helvetica" pitchFamily="2" charset="0"/>
              </a:rPr>
              <a:t>De casus vraagt om het zien en begrijpen de gevoelens / emoties van de ander</a:t>
            </a:r>
          </a:p>
          <a:p>
            <a:endParaRPr lang="nl-NL" dirty="0"/>
          </a:p>
        </p:txBody>
      </p:sp>
      <p:sp>
        <p:nvSpPr>
          <p:cNvPr id="4" name="Tijdelijke aanduiding voor inhoud 3">
            <a:extLst>
              <a:ext uri="{FF2B5EF4-FFF2-40B4-BE49-F238E27FC236}">
                <a16:creationId xmlns:a16="http://schemas.microsoft.com/office/drawing/2014/main" id="{B36CBA5A-47EF-3601-10D2-45A862510DF6}"/>
              </a:ext>
            </a:extLst>
          </p:cNvPr>
          <p:cNvSpPr>
            <a:spLocks noGrp="1"/>
          </p:cNvSpPr>
          <p:nvPr>
            <p:ph sz="half" idx="2"/>
          </p:nvPr>
        </p:nvSpPr>
        <p:spPr>
          <a:xfrm>
            <a:off x="5654493" y="2056092"/>
            <a:ext cx="5614869" cy="4200245"/>
          </a:xfrm>
        </p:spPr>
        <p:txBody>
          <a:bodyPr>
            <a:normAutofit fontScale="62500" lnSpcReduction="20000"/>
          </a:bodyPr>
          <a:lstStyle/>
          <a:p>
            <a:r>
              <a:rPr lang="nl-NL" b="1" dirty="0">
                <a:latin typeface="Helvetica" pitchFamily="2" charset="0"/>
              </a:rPr>
              <a:t>Stap 1 </a:t>
            </a:r>
            <a:r>
              <a:rPr lang="nl-NL" dirty="0">
                <a:effectLst/>
                <a:latin typeface="Helvetica" pitchFamily="2" charset="0"/>
              </a:rPr>
              <a:t>• De casus inbrenger schetst de situatie en het probleem. Alle deelnemers stellen informatieve vragen aan de </a:t>
            </a:r>
            <a:r>
              <a:rPr lang="nl-NL" dirty="0">
                <a:latin typeface="Helvetica" pitchFamily="2" charset="0"/>
              </a:rPr>
              <a:t>i</a:t>
            </a:r>
            <a:r>
              <a:rPr lang="nl-NL" dirty="0">
                <a:effectLst/>
                <a:latin typeface="Helvetica" pitchFamily="2" charset="0"/>
              </a:rPr>
              <a:t>nbrenger om de situatie concreet te maken. Het moet hier vooral gaan om een situatie waarbij de casus inbrenger geconfronteerd is/wordt met de emoties van zijn/ haar ‘tegenspeler(s)’</a:t>
            </a:r>
          </a:p>
          <a:p>
            <a:r>
              <a:rPr lang="nl-NL" b="1" dirty="0">
                <a:effectLst/>
                <a:latin typeface="Helvetica" pitchFamily="2" charset="0"/>
              </a:rPr>
              <a:t>Stap 2 </a:t>
            </a:r>
            <a:r>
              <a:rPr lang="nl-NL" dirty="0">
                <a:effectLst/>
                <a:latin typeface="Helvetica" pitchFamily="2" charset="0"/>
              </a:rPr>
              <a:t>•De deelnemers spreken uit, in een zin of een woord, wat op hen het meeste indruk heeft gemaakt. De casus inbrenger luistert. </a:t>
            </a:r>
          </a:p>
          <a:p>
            <a:r>
              <a:rPr lang="nl-NL" b="1" dirty="0">
                <a:effectLst/>
                <a:latin typeface="Helvetica" pitchFamily="2" charset="0"/>
              </a:rPr>
              <a:t>Stap 3 </a:t>
            </a:r>
            <a:r>
              <a:rPr lang="nl-NL" dirty="0">
                <a:effectLst/>
                <a:latin typeface="Helvetica" pitchFamily="2" charset="0"/>
              </a:rPr>
              <a:t>• De deelnemers verplaatsen zich in de schoenen van de 'tegenspeler' van de casus inbrenger en geven aan wat zij zelf in die positie zouden denken, voelen en ervaren. Zinnen beginnen altijd met ‘Ik ....’ </a:t>
            </a:r>
          </a:p>
          <a:p>
            <a:r>
              <a:rPr lang="nl-NL" b="1" dirty="0">
                <a:effectLst/>
                <a:latin typeface="Helvetica" pitchFamily="2" charset="0"/>
              </a:rPr>
              <a:t>Stap 4 </a:t>
            </a:r>
            <a:r>
              <a:rPr lang="nl-NL" dirty="0">
                <a:effectLst/>
                <a:latin typeface="Helvetica" pitchFamily="2" charset="0"/>
              </a:rPr>
              <a:t>• De casus inbrenger geeft een reactie: hij/zij geeft aan wat hem/haar raakte, wat hij/zij denkt dat tegenspeler echt kan hebben gedacht, gevoeld en ervaren. </a:t>
            </a:r>
          </a:p>
          <a:p>
            <a:r>
              <a:rPr lang="nl-NL" b="1" dirty="0">
                <a:effectLst/>
                <a:latin typeface="Helvetica" pitchFamily="2" charset="0"/>
              </a:rPr>
              <a:t>Stap 5 </a:t>
            </a:r>
            <a:r>
              <a:rPr lang="nl-NL" dirty="0">
                <a:effectLst/>
                <a:latin typeface="Helvetica" pitchFamily="2" charset="0"/>
              </a:rPr>
              <a:t>• De deelnemers verplaatsen zich in de positie van de casus inbrenger. Hoe zouden zij zich voelen in deze omstandigheden? Zinnen beginnen altijd met ‘Ik….’ </a:t>
            </a:r>
          </a:p>
          <a:p>
            <a:r>
              <a:rPr lang="nl-NL" b="1" dirty="0">
                <a:effectLst/>
                <a:latin typeface="Helvetica" pitchFamily="2" charset="0"/>
              </a:rPr>
              <a:t>Stap 6 </a:t>
            </a:r>
            <a:r>
              <a:rPr lang="nl-NL" dirty="0">
                <a:effectLst/>
                <a:latin typeface="Helvetica" pitchFamily="2" charset="0"/>
              </a:rPr>
              <a:t>• De casus inbrenger geeft een slotreactie: hij/zij herformuleert het probleem en geeft aan wat hij/zij (anders) gaat doen. </a:t>
            </a:r>
          </a:p>
          <a:p>
            <a:endParaRPr lang="nl-NL" dirty="0"/>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spTree>
    <p:extLst>
      <p:ext uri="{BB962C8B-B14F-4D97-AF65-F5344CB8AC3E}">
        <p14:creationId xmlns:p14="http://schemas.microsoft.com/office/powerpoint/2010/main" val="2687983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RODDEL METHODE</a:t>
            </a:r>
            <a:endParaRPr lang="nl-NL" dirty="0"/>
          </a:p>
        </p:txBody>
      </p:sp>
      <p:sp>
        <p:nvSpPr>
          <p:cNvPr id="3" name="Tijdelijke aanduiding voor inhoud 2">
            <a:extLst>
              <a:ext uri="{FF2B5EF4-FFF2-40B4-BE49-F238E27FC236}">
                <a16:creationId xmlns:a16="http://schemas.microsoft.com/office/drawing/2014/main" id="{11435CCA-4529-8ACC-8D97-3C3B127DA39B}"/>
              </a:ext>
            </a:extLst>
          </p:cNvPr>
          <p:cNvSpPr>
            <a:spLocks noGrp="1"/>
          </p:cNvSpPr>
          <p:nvPr>
            <p:ph sz="half" idx="1"/>
          </p:nvPr>
        </p:nvSpPr>
        <p:spPr>
          <a:xfrm>
            <a:off x="996778" y="2866854"/>
            <a:ext cx="4396339" cy="1819447"/>
          </a:xfrm>
        </p:spPr>
        <p:txBody>
          <a:bodyPr>
            <a:normAutofit fontScale="32500" lnSpcReduction="20000"/>
          </a:bodyPr>
          <a:lstStyle/>
          <a:p>
            <a:pPr marL="0" indent="0" algn="ctr">
              <a:buNone/>
            </a:pPr>
            <a:r>
              <a:rPr lang="nl-NL" sz="8800" i="1" dirty="0">
                <a:latin typeface="Helvetica" pitchFamily="2" charset="0"/>
              </a:rPr>
              <a:t>De c</a:t>
            </a:r>
            <a:r>
              <a:rPr lang="nl-NL" sz="8800" i="1" dirty="0">
                <a:effectLst/>
                <a:latin typeface="Helvetica" pitchFamily="2" charset="0"/>
              </a:rPr>
              <a:t>asus vraagt perspectieven van anderen; zowel voor begrip casus als oplossingen</a:t>
            </a:r>
            <a:endParaRPr lang="nl-NL" i="1" dirty="0"/>
          </a:p>
        </p:txBody>
      </p:sp>
      <p:sp>
        <p:nvSpPr>
          <p:cNvPr id="4" name="Tijdelijke aanduiding voor inhoud 3">
            <a:extLst>
              <a:ext uri="{FF2B5EF4-FFF2-40B4-BE49-F238E27FC236}">
                <a16:creationId xmlns:a16="http://schemas.microsoft.com/office/drawing/2014/main" id="{B36CBA5A-47EF-3601-10D2-45A862510DF6}"/>
              </a:ext>
            </a:extLst>
          </p:cNvPr>
          <p:cNvSpPr>
            <a:spLocks noGrp="1"/>
          </p:cNvSpPr>
          <p:nvPr>
            <p:ph sz="half" idx="2"/>
          </p:nvPr>
        </p:nvSpPr>
        <p:spPr>
          <a:xfrm>
            <a:off x="5654493" y="2056092"/>
            <a:ext cx="6158566" cy="4200245"/>
          </a:xfrm>
        </p:spPr>
        <p:txBody>
          <a:bodyPr>
            <a:noAutofit/>
          </a:bodyPr>
          <a:lstStyle/>
          <a:p>
            <a:r>
              <a:rPr lang="nl-NL" sz="1100" b="1" dirty="0">
                <a:effectLst/>
                <a:latin typeface="Helvetica" pitchFamily="2" charset="0"/>
              </a:rPr>
              <a:t>Stap 1 </a:t>
            </a:r>
            <a:r>
              <a:rPr lang="nl-NL" sz="1100" dirty="0">
                <a:effectLst/>
                <a:latin typeface="Helvetica" pitchFamily="2" charset="0"/>
              </a:rPr>
              <a:t>• De casus inbrenger licht het probleem en de situatie toe. </a:t>
            </a:r>
          </a:p>
          <a:p>
            <a:r>
              <a:rPr lang="nl-NL" sz="1100" b="1" dirty="0">
                <a:effectLst/>
                <a:latin typeface="Helvetica" pitchFamily="2" charset="0"/>
              </a:rPr>
              <a:t>Stap 2 </a:t>
            </a:r>
            <a:r>
              <a:rPr lang="nl-NL" sz="1100" dirty="0">
                <a:effectLst/>
                <a:latin typeface="Helvetica" pitchFamily="2" charset="0"/>
              </a:rPr>
              <a:t>• De groepsleden stellen vragen ter verduidelijking van de probleemsituatie. </a:t>
            </a:r>
          </a:p>
          <a:p>
            <a:r>
              <a:rPr lang="nl-NL" sz="1100" b="1" dirty="0">
                <a:effectLst/>
                <a:latin typeface="Helvetica" pitchFamily="2" charset="0"/>
              </a:rPr>
              <a:t>Stap 3 </a:t>
            </a:r>
            <a:r>
              <a:rPr lang="nl-NL" sz="1100" dirty="0">
                <a:effectLst/>
                <a:latin typeface="Helvetica" pitchFamily="2" charset="0"/>
              </a:rPr>
              <a:t>• De groepsleden gaan, in aanwezigheid van, maar zonder actieve deelname van de casus inbrenger, kritisch maar positief praten over de geschetste probleemsituatie, de casus inbrenger, zijn/haar wijze van presenteren, mogelijke achterliggende, verborgen motieven enz. Stel je hierbij voor dat je, met een positieve instelling, aan het roddelen bent over iemand die er niet bijzit. De casus inbrenger luistert, maakt aantekeningen over wat hem/haar opvalt of raakt of wat hij/zij herkent of juist absoluut niet. Denk aan zinnen als: </a:t>
            </a:r>
          </a:p>
          <a:p>
            <a:pPr lvl="1"/>
            <a:r>
              <a:rPr lang="nl-NL" sz="1100" dirty="0">
                <a:effectLst/>
                <a:latin typeface="Helvetica" pitchFamily="2" charset="0"/>
              </a:rPr>
              <a:t>‘Wat mij opvalt in de manier waarop hij/zij hierover praat is…’ </a:t>
            </a:r>
          </a:p>
          <a:p>
            <a:pPr lvl="1"/>
            <a:r>
              <a:rPr lang="nl-NL" sz="1100" dirty="0">
                <a:effectLst/>
                <a:latin typeface="Helvetica" pitchFamily="2" charset="0"/>
              </a:rPr>
              <a:t>‘Wat ik nog niet snap in deze situatie of waar ik een tegenstrijdigheid ervaar is..’ </a:t>
            </a:r>
          </a:p>
          <a:p>
            <a:pPr lvl="1"/>
            <a:r>
              <a:rPr lang="nl-NL" sz="1100" dirty="0">
                <a:latin typeface="Helvetica" pitchFamily="2" charset="0"/>
              </a:rPr>
              <a:t>‘</a:t>
            </a:r>
            <a:r>
              <a:rPr lang="nl-NL" sz="1100" dirty="0">
                <a:effectLst/>
                <a:latin typeface="Helvetica" pitchFamily="2" charset="0"/>
              </a:rPr>
              <a:t>Wat zou er nog meer meespelen, dat hij/zij ons (on)bewust niet vertelt?’ </a:t>
            </a:r>
          </a:p>
          <a:p>
            <a:pPr lvl="1"/>
            <a:r>
              <a:rPr lang="nl-NL" sz="1100" dirty="0">
                <a:effectLst/>
                <a:latin typeface="Helvetica" pitchFamily="2" charset="0"/>
              </a:rPr>
              <a:t>'Lijkt dit niet op wat hij/zij toen en toen al eerder meegemaakt heeft?’ </a:t>
            </a:r>
          </a:p>
          <a:p>
            <a:pPr lvl="1"/>
            <a:r>
              <a:rPr lang="nl-NL" sz="1100" dirty="0">
                <a:effectLst/>
                <a:latin typeface="Helvetica" pitchFamily="2" charset="0"/>
              </a:rPr>
              <a:t>'Zou jij in zo'n situatie ook zo gereageerd hebben?’ </a:t>
            </a:r>
          </a:p>
          <a:p>
            <a:r>
              <a:rPr lang="nl-NL" sz="1100" b="1" dirty="0">
                <a:effectLst/>
                <a:latin typeface="Helvetica" pitchFamily="2" charset="0"/>
              </a:rPr>
              <a:t>Stap 4 </a:t>
            </a:r>
            <a:r>
              <a:rPr lang="nl-NL" sz="1100" dirty="0">
                <a:effectLst/>
                <a:latin typeface="Helvetica" pitchFamily="2" charset="0"/>
              </a:rPr>
              <a:t>• De </a:t>
            </a:r>
            <a:r>
              <a:rPr lang="nl-NL" sz="1100" dirty="0">
                <a:latin typeface="Helvetica" pitchFamily="2" charset="0"/>
              </a:rPr>
              <a:t>c</a:t>
            </a:r>
            <a:r>
              <a:rPr lang="nl-NL" sz="1100" dirty="0">
                <a:effectLst/>
                <a:latin typeface="Helvetica" pitchFamily="2" charset="0"/>
              </a:rPr>
              <a:t>asus inbrenger geeft een reactie op hetgeen anderen hebben aangedragen en geeft aan welke inzichten en/of acties hij/zij hier voor zichzelf uit haalt. </a:t>
            </a:r>
          </a:p>
          <a:p>
            <a:r>
              <a:rPr lang="nl-NL" sz="1100" b="1" dirty="0">
                <a:effectLst/>
                <a:latin typeface="Helvetica" pitchFamily="2" charset="0"/>
              </a:rPr>
              <a:t>Stap 5 </a:t>
            </a:r>
            <a:r>
              <a:rPr lang="nl-NL" sz="1100" dirty="0">
                <a:effectLst/>
                <a:latin typeface="Helvetica" pitchFamily="2" charset="0"/>
              </a:rPr>
              <a:t>• Tot slot vindt een korte, gezamenlijke nabespreking plaats. </a:t>
            </a:r>
            <a:endParaRPr lang="nl-NL" sz="1100" dirty="0"/>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spTree>
    <p:extLst>
      <p:ext uri="{BB962C8B-B14F-4D97-AF65-F5344CB8AC3E}">
        <p14:creationId xmlns:p14="http://schemas.microsoft.com/office/powerpoint/2010/main" val="2498805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SPIEGEL METHODE</a:t>
            </a:r>
            <a:endParaRPr lang="nl-NL" dirty="0"/>
          </a:p>
        </p:txBody>
      </p:sp>
      <p:sp>
        <p:nvSpPr>
          <p:cNvPr id="3" name="Tijdelijke aanduiding voor inhoud 2">
            <a:extLst>
              <a:ext uri="{FF2B5EF4-FFF2-40B4-BE49-F238E27FC236}">
                <a16:creationId xmlns:a16="http://schemas.microsoft.com/office/drawing/2014/main" id="{11435CCA-4529-8ACC-8D97-3C3B127DA39B}"/>
              </a:ext>
            </a:extLst>
          </p:cNvPr>
          <p:cNvSpPr>
            <a:spLocks noGrp="1"/>
          </p:cNvSpPr>
          <p:nvPr>
            <p:ph sz="half" idx="1"/>
          </p:nvPr>
        </p:nvSpPr>
        <p:spPr>
          <a:xfrm>
            <a:off x="506627" y="2579302"/>
            <a:ext cx="5147866" cy="1819447"/>
          </a:xfrm>
        </p:spPr>
        <p:txBody>
          <a:bodyPr>
            <a:normAutofit/>
          </a:bodyPr>
          <a:lstStyle/>
          <a:p>
            <a:pPr marL="0" indent="0" algn="ctr">
              <a:buNone/>
            </a:pPr>
            <a:r>
              <a:rPr lang="nl-NL" sz="2800" i="1" dirty="0">
                <a:effectLst/>
                <a:latin typeface="Helvetica" pitchFamily="2" charset="0"/>
              </a:rPr>
              <a:t>De casus is helder, </a:t>
            </a:r>
          </a:p>
          <a:p>
            <a:pPr marL="0" indent="0" algn="ctr">
              <a:buNone/>
            </a:pPr>
            <a:r>
              <a:rPr lang="nl-NL" sz="2800" i="1" dirty="0">
                <a:effectLst/>
                <a:latin typeface="Helvetica" pitchFamily="2" charset="0"/>
              </a:rPr>
              <a:t>de oplossingen nog niet</a:t>
            </a:r>
            <a:endParaRPr lang="nl-NL" sz="2800" i="1" dirty="0"/>
          </a:p>
        </p:txBody>
      </p:sp>
      <p:sp>
        <p:nvSpPr>
          <p:cNvPr id="4" name="Tijdelijke aanduiding voor inhoud 3">
            <a:extLst>
              <a:ext uri="{FF2B5EF4-FFF2-40B4-BE49-F238E27FC236}">
                <a16:creationId xmlns:a16="http://schemas.microsoft.com/office/drawing/2014/main" id="{B36CBA5A-47EF-3601-10D2-45A862510DF6}"/>
              </a:ext>
            </a:extLst>
          </p:cNvPr>
          <p:cNvSpPr>
            <a:spLocks noGrp="1"/>
          </p:cNvSpPr>
          <p:nvPr>
            <p:ph sz="half" idx="2"/>
          </p:nvPr>
        </p:nvSpPr>
        <p:spPr>
          <a:xfrm>
            <a:off x="5654493" y="2056092"/>
            <a:ext cx="6158566" cy="4200245"/>
          </a:xfrm>
        </p:spPr>
        <p:txBody>
          <a:bodyPr>
            <a:noAutofit/>
          </a:bodyPr>
          <a:lstStyle/>
          <a:p>
            <a:r>
              <a:rPr lang="nl-NL" sz="1050" b="1" dirty="0">
                <a:effectLst/>
                <a:latin typeface="Helvetica" pitchFamily="2" charset="0"/>
              </a:rPr>
              <a:t>Stap 1 </a:t>
            </a:r>
            <a:r>
              <a:rPr lang="nl-NL" sz="1050" dirty="0">
                <a:effectLst/>
                <a:latin typeface="Helvetica" pitchFamily="2" charset="0"/>
              </a:rPr>
              <a:t>• Een deelnemer beschrijft een situatie/probleem eindigend met de vraag: 'En wat zou jij doen in dit geval?’ </a:t>
            </a:r>
          </a:p>
          <a:p>
            <a:r>
              <a:rPr lang="nl-NL" sz="1050" b="1" dirty="0">
                <a:effectLst/>
                <a:latin typeface="Helvetica" pitchFamily="2" charset="0"/>
              </a:rPr>
              <a:t>Stap 2 </a:t>
            </a:r>
            <a:r>
              <a:rPr lang="nl-NL" sz="1050" dirty="0">
                <a:effectLst/>
                <a:latin typeface="Helvetica" pitchFamily="2" charset="0"/>
              </a:rPr>
              <a:t>• Analyse van de situatie, waarbij de deelnemers bespreken welke aspecten er aan het probleem zitten. </a:t>
            </a:r>
          </a:p>
          <a:p>
            <a:r>
              <a:rPr lang="nl-NL" sz="1050" b="1" dirty="0">
                <a:effectLst/>
                <a:latin typeface="Helvetica" pitchFamily="2" charset="0"/>
              </a:rPr>
              <a:t>Stap 3 </a:t>
            </a:r>
            <a:r>
              <a:rPr lang="nl-NL" sz="1050" dirty="0">
                <a:effectLst/>
                <a:latin typeface="Helvetica" pitchFamily="2" charset="0"/>
              </a:rPr>
              <a:t>• De deelnemers schrijven voor zichzelf op wat zij zouden doen in dit geval. </a:t>
            </a:r>
          </a:p>
          <a:p>
            <a:r>
              <a:rPr lang="nl-NL" sz="1050" b="1" dirty="0">
                <a:effectLst/>
                <a:latin typeface="Helvetica" pitchFamily="2" charset="0"/>
              </a:rPr>
              <a:t>Stap 4 </a:t>
            </a:r>
            <a:r>
              <a:rPr lang="nl-NL" sz="1050" dirty="0">
                <a:effectLst/>
                <a:latin typeface="Helvetica" pitchFamily="2" charset="0"/>
              </a:rPr>
              <a:t>• Elke deelnemer leest zijn/haar mogelijke oplossing/aanpak voor, zonder dat daarbij commentaar gegeven wordt. Alle oplossingen worden op een flip-over genoteerd en vervolgens wordt, waar mogelijk, 'geclusterd’. </a:t>
            </a:r>
          </a:p>
          <a:p>
            <a:r>
              <a:rPr lang="nl-NL" sz="1050" b="1" dirty="0">
                <a:effectLst/>
                <a:latin typeface="Helvetica" pitchFamily="2" charset="0"/>
              </a:rPr>
              <a:t>Stap 5 </a:t>
            </a:r>
            <a:r>
              <a:rPr lang="nl-NL" sz="1050" dirty="0">
                <a:effectLst/>
                <a:latin typeface="Helvetica" pitchFamily="2" charset="0"/>
              </a:rPr>
              <a:t>• De verschillende mogelijke oplossingen worden met elkaar vergeleken en op de voor- en nadelen getoetst. </a:t>
            </a:r>
          </a:p>
          <a:p>
            <a:r>
              <a:rPr lang="nl-NL" sz="1050" b="1" dirty="0">
                <a:effectLst/>
                <a:latin typeface="Helvetica" pitchFamily="2" charset="0"/>
              </a:rPr>
              <a:t>Stap 6 </a:t>
            </a:r>
            <a:r>
              <a:rPr lang="nl-NL" sz="1050" dirty="0">
                <a:effectLst/>
                <a:latin typeface="Helvetica" pitchFamily="2" charset="0"/>
              </a:rPr>
              <a:t>• De casus inbrenger maakt duidelijk, aan welke oplossing/aanpak hij/zij niet had gedacht c.q. welke suggesties en/of inzichten het meest waardevol zijn. </a:t>
            </a:r>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spTree>
    <p:extLst>
      <p:ext uri="{BB962C8B-B14F-4D97-AF65-F5344CB8AC3E}">
        <p14:creationId xmlns:p14="http://schemas.microsoft.com/office/powerpoint/2010/main" val="2410146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CLINIC METHODE</a:t>
            </a:r>
            <a:endParaRPr lang="nl-NL" dirty="0"/>
          </a:p>
        </p:txBody>
      </p:sp>
      <p:sp>
        <p:nvSpPr>
          <p:cNvPr id="3" name="Tijdelijke aanduiding voor inhoud 2">
            <a:extLst>
              <a:ext uri="{FF2B5EF4-FFF2-40B4-BE49-F238E27FC236}">
                <a16:creationId xmlns:a16="http://schemas.microsoft.com/office/drawing/2014/main" id="{11435CCA-4529-8ACC-8D97-3C3B127DA39B}"/>
              </a:ext>
            </a:extLst>
          </p:cNvPr>
          <p:cNvSpPr>
            <a:spLocks noGrp="1"/>
          </p:cNvSpPr>
          <p:nvPr>
            <p:ph sz="half" idx="1"/>
          </p:nvPr>
        </p:nvSpPr>
        <p:spPr>
          <a:xfrm>
            <a:off x="1285103" y="2579302"/>
            <a:ext cx="3842951" cy="1819447"/>
          </a:xfrm>
        </p:spPr>
        <p:txBody>
          <a:bodyPr>
            <a:normAutofit/>
          </a:bodyPr>
          <a:lstStyle/>
          <a:p>
            <a:pPr marL="0" indent="0" algn="ctr">
              <a:buNone/>
            </a:pPr>
            <a:r>
              <a:rPr lang="nl-NL" sz="2800" i="1" dirty="0">
                <a:effectLst/>
                <a:latin typeface="Helvetica" pitchFamily="2" charset="0"/>
              </a:rPr>
              <a:t>De casus vraagt om oefening in onderlinge dynamiek met de ander</a:t>
            </a:r>
            <a:endParaRPr lang="nl-NL" sz="2800" i="1" dirty="0"/>
          </a:p>
        </p:txBody>
      </p:sp>
      <p:sp>
        <p:nvSpPr>
          <p:cNvPr id="4" name="Tijdelijke aanduiding voor inhoud 3">
            <a:extLst>
              <a:ext uri="{FF2B5EF4-FFF2-40B4-BE49-F238E27FC236}">
                <a16:creationId xmlns:a16="http://schemas.microsoft.com/office/drawing/2014/main" id="{B36CBA5A-47EF-3601-10D2-45A862510DF6}"/>
              </a:ext>
            </a:extLst>
          </p:cNvPr>
          <p:cNvSpPr>
            <a:spLocks noGrp="1"/>
          </p:cNvSpPr>
          <p:nvPr>
            <p:ph sz="half" idx="2"/>
          </p:nvPr>
        </p:nvSpPr>
        <p:spPr>
          <a:xfrm>
            <a:off x="5654493" y="2056092"/>
            <a:ext cx="6158566" cy="4200245"/>
          </a:xfrm>
        </p:spPr>
        <p:txBody>
          <a:bodyPr>
            <a:noAutofit/>
          </a:bodyPr>
          <a:lstStyle/>
          <a:p>
            <a:r>
              <a:rPr lang="nl-NL" sz="1000" b="1" dirty="0">
                <a:effectLst/>
                <a:latin typeface="Helvetica" pitchFamily="2" charset="0"/>
              </a:rPr>
              <a:t>Stap 1 </a:t>
            </a:r>
            <a:r>
              <a:rPr lang="nl-NL" sz="1000" dirty="0">
                <a:effectLst/>
                <a:latin typeface="Helvetica" pitchFamily="2" charset="0"/>
              </a:rPr>
              <a:t>• De casus inbrenger licht de situatie en het probleem toe. </a:t>
            </a:r>
          </a:p>
          <a:p>
            <a:r>
              <a:rPr lang="nl-NL" sz="1000" b="1" dirty="0">
                <a:effectLst/>
                <a:latin typeface="Helvetica" pitchFamily="2" charset="0"/>
              </a:rPr>
              <a:t>Stap 2 </a:t>
            </a:r>
            <a:r>
              <a:rPr lang="nl-NL" sz="1000" dirty="0">
                <a:effectLst/>
                <a:latin typeface="Helvetica" pitchFamily="2" charset="0"/>
              </a:rPr>
              <a:t>• De casus inbrenger demonstreert de situatie. Daarbij wordt gebruik gemaakt van twee stoelen; de ene stoel symboliseert de stoel van de casus inbrenger, de andere die van de gesprekspartner. Door steeds van stoel te verwisselen laat de casus inbrenger zien wat er gebeurde. De andere groepsleden observeren. Neem een kort fragment! </a:t>
            </a:r>
          </a:p>
          <a:p>
            <a:r>
              <a:rPr lang="nl-NL" sz="1000" b="1" dirty="0">
                <a:effectLst/>
                <a:latin typeface="Helvetica" pitchFamily="2" charset="0"/>
              </a:rPr>
              <a:t>Stap 3 </a:t>
            </a:r>
            <a:r>
              <a:rPr lang="nl-NL" sz="1000" dirty="0">
                <a:effectLst/>
                <a:latin typeface="Helvetica" pitchFamily="2" charset="0"/>
              </a:rPr>
              <a:t>• De casus inbrenger bespreekt wat typerend is aan zijn/haar aanpak. Daarna geven de anderen hun indrukken weer. </a:t>
            </a:r>
          </a:p>
          <a:p>
            <a:r>
              <a:rPr lang="nl-NL" sz="1000" b="1" dirty="0">
                <a:effectLst/>
                <a:latin typeface="Helvetica" pitchFamily="2" charset="0"/>
              </a:rPr>
              <a:t>Stap 4 </a:t>
            </a:r>
            <a:r>
              <a:rPr lang="nl-NL" sz="1000" dirty="0">
                <a:effectLst/>
                <a:latin typeface="Helvetica" pitchFamily="2" charset="0"/>
              </a:rPr>
              <a:t>• De casus inbrenger neemt nu de plaats van de gesprekspartner in. </a:t>
            </a:r>
          </a:p>
          <a:p>
            <a:r>
              <a:rPr lang="nl-NL" sz="1000" b="1" dirty="0">
                <a:effectLst/>
                <a:latin typeface="Helvetica" pitchFamily="2" charset="0"/>
              </a:rPr>
              <a:t>Stap 5 </a:t>
            </a:r>
            <a:r>
              <a:rPr lang="nl-NL" sz="1000" dirty="0">
                <a:effectLst/>
                <a:latin typeface="Helvetica" pitchFamily="2" charset="0"/>
              </a:rPr>
              <a:t>• De andere groepsleden krijgen nu gelegenheid om op de stoel van de casus inbrenger te gaan zitten en te laten zien hoe zij dit zouden aanpakken. Probeer zoveel mogelijk alternatieven uit, zodat een grote variatie aan mogelijkheden zichtbaar wordt c.q. ervaren worden.</a:t>
            </a:r>
          </a:p>
          <a:p>
            <a:r>
              <a:rPr lang="nl-NL" sz="1000" dirty="0">
                <a:effectLst/>
                <a:latin typeface="Helvetica" pitchFamily="2" charset="0"/>
              </a:rPr>
              <a:t> </a:t>
            </a:r>
            <a:r>
              <a:rPr lang="nl-NL" sz="1000" b="1" dirty="0">
                <a:effectLst/>
                <a:latin typeface="Helvetica" pitchFamily="2" charset="0"/>
              </a:rPr>
              <a:t>Stap 6 </a:t>
            </a:r>
            <a:r>
              <a:rPr lang="nl-NL" sz="1000" dirty="0">
                <a:effectLst/>
                <a:latin typeface="Helvetica" pitchFamily="2" charset="0"/>
              </a:rPr>
              <a:t>• De casus inbrenger geeft aan welke alternatieven hem/haar het meest hebben aangesproken. </a:t>
            </a:r>
          </a:p>
          <a:p>
            <a:r>
              <a:rPr lang="nl-NL" sz="1000" b="1" dirty="0">
                <a:effectLst/>
                <a:latin typeface="Helvetica" pitchFamily="2" charset="0"/>
              </a:rPr>
              <a:t>Stap 7 </a:t>
            </a:r>
            <a:r>
              <a:rPr lang="nl-NL" sz="1000" dirty="0">
                <a:effectLst/>
                <a:latin typeface="Helvetica" pitchFamily="2" charset="0"/>
              </a:rPr>
              <a:t>• De casus inbrenger probeert dit alternatief nu uit vanuit zijn/haar eigen rol. Een ander speelt nu de gesprekspartner(s). Eventueel kan het tegenspel nog wat worden verzwaard om goed te kunnen oefenen. </a:t>
            </a:r>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spTree>
    <p:extLst>
      <p:ext uri="{BB962C8B-B14F-4D97-AF65-F5344CB8AC3E}">
        <p14:creationId xmlns:p14="http://schemas.microsoft.com/office/powerpoint/2010/main" val="934319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ZES DENKHOEDEN</a:t>
            </a:r>
            <a:endParaRPr lang="nl-NL" dirty="0"/>
          </a:p>
        </p:txBody>
      </p:sp>
      <p:sp>
        <p:nvSpPr>
          <p:cNvPr id="3" name="Tijdelijke aanduiding voor inhoud 2">
            <a:extLst>
              <a:ext uri="{FF2B5EF4-FFF2-40B4-BE49-F238E27FC236}">
                <a16:creationId xmlns:a16="http://schemas.microsoft.com/office/drawing/2014/main" id="{11435CCA-4529-8ACC-8D97-3C3B127DA39B}"/>
              </a:ext>
            </a:extLst>
          </p:cNvPr>
          <p:cNvSpPr>
            <a:spLocks noGrp="1"/>
          </p:cNvSpPr>
          <p:nvPr>
            <p:ph sz="half" idx="1"/>
          </p:nvPr>
        </p:nvSpPr>
        <p:spPr>
          <a:xfrm>
            <a:off x="1285103" y="2579302"/>
            <a:ext cx="3842951" cy="1819447"/>
          </a:xfrm>
        </p:spPr>
        <p:txBody>
          <a:bodyPr>
            <a:normAutofit fontScale="85000" lnSpcReduction="20000"/>
          </a:bodyPr>
          <a:lstStyle/>
          <a:p>
            <a:pPr marL="0" indent="0" algn="ctr">
              <a:buNone/>
            </a:pPr>
            <a:r>
              <a:rPr lang="nl-NL" sz="2800" i="1" dirty="0">
                <a:latin typeface="Helvetica" pitchFamily="2" charset="0"/>
              </a:rPr>
              <a:t>In de casus moet er een keuze worden gemaakt. B</a:t>
            </a:r>
            <a:r>
              <a:rPr lang="nl-NL" sz="2800" i="1" dirty="0">
                <a:effectLst/>
                <a:latin typeface="Helvetica" pitchFamily="2" charset="0"/>
              </a:rPr>
              <a:t>elichting vanuit verschillende perspectieven is hier gewenst.</a:t>
            </a:r>
            <a:endParaRPr lang="nl-NL" sz="2800" i="1" dirty="0"/>
          </a:p>
        </p:txBody>
      </p:sp>
      <p:sp>
        <p:nvSpPr>
          <p:cNvPr id="4" name="Tijdelijke aanduiding voor inhoud 3">
            <a:extLst>
              <a:ext uri="{FF2B5EF4-FFF2-40B4-BE49-F238E27FC236}">
                <a16:creationId xmlns:a16="http://schemas.microsoft.com/office/drawing/2014/main" id="{B36CBA5A-47EF-3601-10D2-45A862510DF6}"/>
              </a:ext>
            </a:extLst>
          </p:cNvPr>
          <p:cNvSpPr>
            <a:spLocks noGrp="1"/>
          </p:cNvSpPr>
          <p:nvPr>
            <p:ph sz="half" idx="2"/>
          </p:nvPr>
        </p:nvSpPr>
        <p:spPr>
          <a:xfrm>
            <a:off x="5654493" y="2056092"/>
            <a:ext cx="6158566" cy="4200245"/>
          </a:xfrm>
        </p:spPr>
        <p:txBody>
          <a:bodyPr>
            <a:noAutofit/>
          </a:bodyPr>
          <a:lstStyle/>
          <a:p>
            <a:r>
              <a:rPr lang="nl-NL" sz="1000" b="1" dirty="0">
                <a:effectLst/>
                <a:latin typeface="Helvetica" pitchFamily="2" charset="0"/>
              </a:rPr>
              <a:t>Stap 1 </a:t>
            </a:r>
            <a:r>
              <a:rPr lang="nl-NL" sz="1000" dirty="0">
                <a:effectLst/>
                <a:latin typeface="Helvetica" pitchFamily="2" charset="0"/>
              </a:rPr>
              <a:t>• De casus inbrenger licht de situatie en het probleem toe. </a:t>
            </a:r>
          </a:p>
          <a:p>
            <a:r>
              <a:rPr lang="nl-NL" sz="1000" b="1" dirty="0">
                <a:effectLst/>
                <a:latin typeface="Helvetica" pitchFamily="2" charset="0"/>
              </a:rPr>
              <a:t>Stap 2 </a:t>
            </a:r>
            <a:r>
              <a:rPr lang="nl-NL" sz="1000" dirty="0">
                <a:effectLst/>
                <a:latin typeface="Helvetica" pitchFamily="2" charset="0"/>
              </a:rPr>
              <a:t>• Aan de hand van de 6 denkhoeden worden er vragen gesteld</a:t>
            </a:r>
          </a:p>
          <a:p>
            <a:pPr lvl="1"/>
            <a:r>
              <a:rPr lang="nl-NL" sz="1000" i="0" dirty="0">
                <a:latin typeface="Helvetica" pitchFamily="2" charset="0"/>
              </a:rPr>
              <a:t>DE WITTE HOED</a:t>
            </a:r>
          </a:p>
          <a:p>
            <a:pPr lvl="1"/>
            <a:r>
              <a:rPr lang="nl-NL" sz="1000" i="0" dirty="0">
                <a:effectLst/>
                <a:latin typeface="Helvetica" pitchFamily="2" charset="0"/>
              </a:rPr>
              <a:t>DE RODE HOED</a:t>
            </a:r>
          </a:p>
          <a:p>
            <a:pPr lvl="1"/>
            <a:r>
              <a:rPr lang="nl-NL" sz="1000" i="0" dirty="0">
                <a:latin typeface="Helvetica" pitchFamily="2" charset="0"/>
              </a:rPr>
              <a:t>DE ZWARTE HOED</a:t>
            </a:r>
          </a:p>
          <a:p>
            <a:pPr lvl="1"/>
            <a:r>
              <a:rPr lang="nl-NL" sz="1000" i="0" dirty="0">
                <a:effectLst/>
                <a:latin typeface="Helvetica" pitchFamily="2" charset="0"/>
              </a:rPr>
              <a:t>DE GELE HOED</a:t>
            </a:r>
          </a:p>
          <a:p>
            <a:pPr lvl="1"/>
            <a:r>
              <a:rPr lang="nl-NL" sz="1000" i="0" dirty="0">
                <a:latin typeface="Helvetica" pitchFamily="2" charset="0"/>
              </a:rPr>
              <a:t>DE GROENE HOED</a:t>
            </a:r>
          </a:p>
          <a:p>
            <a:pPr lvl="1"/>
            <a:r>
              <a:rPr lang="nl-NL" sz="1000" i="0" dirty="0">
                <a:effectLst/>
                <a:latin typeface="Helvetica" pitchFamily="2" charset="0"/>
              </a:rPr>
              <a:t>DE BLAUWE HOED</a:t>
            </a:r>
          </a:p>
          <a:p>
            <a:r>
              <a:rPr lang="nl-NL" sz="1000" b="1" dirty="0">
                <a:effectLst/>
                <a:latin typeface="Helvetica" pitchFamily="2" charset="0"/>
              </a:rPr>
              <a:t>Stap 3 </a:t>
            </a:r>
            <a:r>
              <a:rPr lang="nl-NL" sz="1000" dirty="0">
                <a:effectLst/>
                <a:latin typeface="Helvetica" pitchFamily="2" charset="0"/>
              </a:rPr>
              <a:t>• De casus inbrenger geeft aan wat hem/ haar inzicht heeft gegeven en wat hij/zij nu als de beste keus ziet.</a:t>
            </a:r>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spTree>
    <p:extLst>
      <p:ext uri="{BB962C8B-B14F-4D97-AF65-F5344CB8AC3E}">
        <p14:creationId xmlns:p14="http://schemas.microsoft.com/office/powerpoint/2010/main" val="3182318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ZES DENKHOEDEN</a:t>
            </a:r>
            <a:endParaRPr lang="nl-NL" dirty="0"/>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pic>
        <p:nvPicPr>
          <p:cNvPr id="8196" name="Picture 4">
            <a:extLst>
              <a:ext uri="{FF2B5EF4-FFF2-40B4-BE49-F238E27FC236}">
                <a16:creationId xmlns:a16="http://schemas.microsoft.com/office/drawing/2014/main" id="{B39F1ECF-6F71-1A9B-4DCA-2EB090EBCC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708" y="2171700"/>
            <a:ext cx="9905580" cy="3508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2287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ZES DENKHOEDEN</a:t>
            </a:r>
            <a:endParaRPr lang="nl-NL" dirty="0"/>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pic>
        <p:nvPicPr>
          <p:cNvPr id="10242" name="Picture 2">
            <a:extLst>
              <a:ext uri="{FF2B5EF4-FFF2-40B4-BE49-F238E27FC236}">
                <a16:creationId xmlns:a16="http://schemas.microsoft.com/office/drawing/2014/main" id="{4D9BB0E7-0D37-8314-636C-F4FD86A1DD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599" y="2171699"/>
            <a:ext cx="9575445" cy="3347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949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440B7-BA19-E313-98E9-843D097868F4}"/>
              </a:ext>
            </a:extLst>
          </p:cNvPr>
          <p:cNvSpPr>
            <a:spLocks noGrp="1"/>
          </p:cNvSpPr>
          <p:nvPr>
            <p:ph type="title"/>
          </p:nvPr>
        </p:nvSpPr>
        <p:spPr/>
        <p:txBody>
          <a:bodyPr/>
          <a:lstStyle/>
          <a:p>
            <a:r>
              <a:rPr lang="nl-NL" b="1" dirty="0">
                <a:effectLst/>
                <a:latin typeface="Helvetica" pitchFamily="2" charset="0"/>
              </a:rPr>
              <a:t>DE ZES DENKHOEDEN</a:t>
            </a:r>
            <a:endParaRPr lang="nl-NL" dirty="0"/>
          </a:p>
        </p:txBody>
      </p:sp>
      <p:pic>
        <p:nvPicPr>
          <p:cNvPr id="5" name="Afbeelding 4">
            <a:extLst>
              <a:ext uri="{FF2B5EF4-FFF2-40B4-BE49-F238E27FC236}">
                <a16:creationId xmlns:a16="http://schemas.microsoft.com/office/drawing/2014/main" id="{109F9F1F-1631-F5CC-C335-F5F4ECAB60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91071" y="278198"/>
            <a:ext cx="2060020" cy="1442348"/>
          </a:xfrm>
          <a:prstGeom prst="rect">
            <a:avLst/>
          </a:prstGeom>
          <a:noFill/>
          <a:effectLst>
            <a:outerShdw blurRad="50800" dist="50800" dir="5400000" sx="1000" sy="1000" algn="ctr" rotWithShape="0">
              <a:srgbClr val="000000"/>
            </a:outerShdw>
          </a:effectLst>
        </p:spPr>
      </p:pic>
      <p:pic>
        <p:nvPicPr>
          <p:cNvPr id="11266" name="Picture 2">
            <a:extLst>
              <a:ext uri="{FF2B5EF4-FFF2-40B4-BE49-F238E27FC236}">
                <a16:creationId xmlns:a16="http://schemas.microsoft.com/office/drawing/2014/main" id="{0D54ACBF-E6A5-8DC9-4360-AE2BE6E8F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199" y="2171699"/>
            <a:ext cx="10103845" cy="3579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0501504"/>
      </p:ext>
    </p:extLst>
  </p:cSld>
  <p:clrMapOvr>
    <a:masterClrMapping/>
  </p:clrMapOvr>
</p:sld>
</file>

<file path=ppt/theme/theme1.xml><?xml version="1.0" encoding="utf-8"?>
<a:theme xmlns:a="http://schemas.openxmlformats.org/drawingml/2006/main" name="Bijgesneden">
  <a:themeElements>
    <a:clrScheme name="Bijgesneden">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Bijgesneden">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ijgesneden">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{CDF439AA-971A-5743-82F8-6836C9F6FE67}tf10001072</Template>
  <TotalTime>183</TotalTime>
  <Words>1358</Words>
  <Application>Microsoft Macintosh PowerPoint</Application>
  <PresentationFormat>Breedbeeld</PresentationFormat>
  <Paragraphs>74</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Franklin Gothic Book</vt:lpstr>
      <vt:lpstr>Helvetica</vt:lpstr>
      <vt:lpstr>Bijgesneden</vt:lpstr>
      <vt:lpstr>Intervisie methoden</vt:lpstr>
      <vt:lpstr>DE RAGUSE METHODE</vt:lpstr>
      <vt:lpstr>DE RODDEL METHODE</vt:lpstr>
      <vt:lpstr>DE SPIEGEL METHODE</vt:lpstr>
      <vt:lpstr>DE CLINIC METHODE</vt:lpstr>
      <vt:lpstr>DE ZES DENKHOEDEN</vt:lpstr>
      <vt:lpstr>DE ZES DENKHOEDEN</vt:lpstr>
      <vt:lpstr>DE ZES DENKHOEDEN</vt:lpstr>
      <vt:lpstr>DE ZES DENKHOEDEN</vt:lpstr>
      <vt:lpstr>DE ZES DENKHOEDEN</vt:lpstr>
      <vt:lpstr>DE ZES DENKHOEDEN</vt:lpstr>
      <vt:lpstr>DE ZES DENKHOEDEN</vt:lpstr>
      <vt:lpstr>DE SOCRATISCHE METHODE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Intervisie methoden</dc:title>
  <dc:creator>Jolanda van Dieren</dc:creator>
  <cp:lastModifiedBy>Jolanda van Dieren</cp:lastModifiedBy>
  <cp:revision>5</cp:revision>
  <cp:lastPrinted>2025-06-02T10:01:07Z</cp:lastPrinted>
  <dcterms:created xsi:type="dcterms:W3CDTF">2025-06-02T08:11:06Z</dcterms:created>
  <dcterms:modified xsi:type="dcterms:W3CDTF">2025-06-02T11:14:49Z</dcterms:modified>
</cp:coreProperties>
</file>